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23" r:id="rId1"/>
  </p:sldMasterIdLst>
  <p:notesMasterIdLst>
    <p:notesMasterId r:id="rId22"/>
  </p:notesMasterIdLst>
  <p:handoutMasterIdLst>
    <p:handoutMasterId r:id="rId23"/>
  </p:handoutMasterIdLst>
  <p:sldIdLst>
    <p:sldId id="1122" r:id="rId2"/>
    <p:sldId id="1166" r:id="rId3"/>
    <p:sldId id="1167" r:id="rId4"/>
    <p:sldId id="1168" r:id="rId5"/>
    <p:sldId id="1169" r:id="rId6"/>
    <p:sldId id="1170" r:id="rId7"/>
    <p:sldId id="1171" r:id="rId8"/>
    <p:sldId id="1172" r:id="rId9"/>
    <p:sldId id="1173" r:id="rId10"/>
    <p:sldId id="1174" r:id="rId11"/>
    <p:sldId id="1175" r:id="rId12"/>
    <p:sldId id="1178" r:id="rId13"/>
    <p:sldId id="1179" r:id="rId14"/>
    <p:sldId id="1180" r:id="rId15"/>
    <p:sldId id="1182" r:id="rId16"/>
    <p:sldId id="1183" r:id="rId17"/>
    <p:sldId id="1184" r:id="rId18"/>
    <p:sldId id="1185" r:id="rId19"/>
    <p:sldId id="1181" r:id="rId20"/>
    <p:sldId id="1177" r:id="rId21"/>
  </p:sldIdLst>
  <p:sldSz cx="12192000" cy="6858000"/>
  <p:notesSz cx="6858000" cy="9144000"/>
  <p:embeddedFontLst>
    <p:embeddedFont>
      <p:font typeface="Montserrat" panose="020B0600000101010101" charset="0"/>
      <p:regular r:id="rId24"/>
      <p:bold r:id="rId25"/>
      <p:italic r:id="rId26"/>
      <p:bold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맑은 고딕 Semilight" panose="020B0502040204020203" pitchFamily="50" charset="-127"/>
      <p:regular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src" initials="s" lastIdx="9" clrIdx="0">
    <p:extLst>
      <p:ext uri="{19B8F6BF-5375-455C-9EA6-DF929625EA0E}">
        <p15:presenceInfo xmlns:p15="http://schemas.microsoft.com/office/powerpoint/2012/main" userId=" src" providerId="None"/>
      </p:ext>
    </p:extLst>
  </p:cmAuthor>
  <p:cmAuthor id="2" name="Shopon Ahmed" initials="SA" lastIdx="1" clrIdx="1">
    <p:extLst>
      <p:ext uri="{19B8F6BF-5375-455C-9EA6-DF929625EA0E}">
        <p15:presenceInfo xmlns:p15="http://schemas.microsoft.com/office/powerpoint/2012/main" userId="Shopon Ahme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EC"/>
    <a:srgbClr val="D4D4D4"/>
    <a:srgbClr val="F7F6F3"/>
    <a:srgbClr val="FF4713"/>
    <a:srgbClr val="010101"/>
    <a:srgbClr val="FEFEFE"/>
    <a:srgbClr val="0B1412"/>
    <a:srgbClr val="021113"/>
    <a:srgbClr val="F0F2F5"/>
    <a:srgbClr val="F8F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89" autoAdjust="0"/>
    <p:restoredTop sz="94674" autoAdjust="0"/>
  </p:normalViewPr>
  <p:slideViewPr>
    <p:cSldViewPr snapToGrid="0" snapToObjects="1">
      <p:cViewPr varScale="1">
        <p:scale>
          <a:sx n="115" d="100"/>
          <a:sy n="115" d="100"/>
        </p:scale>
        <p:origin x="30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57" d="100"/>
          <a:sy n="57" d="100"/>
        </p:scale>
        <p:origin x="2754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DFA9-38CF-7D4C-9EB4-7A6A0A01A9C5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C5D27-E275-914C-B9A8-807C55B00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09CB90-614C-5144-87C1-67812BEDF5F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E7EC0-9BE3-5541-9D76-7DE32A6C9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0054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7620423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4745329-FAB1-4167-9E2D-E0FEB565817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048001" y="1"/>
            <a:ext cx="3048000" cy="4495800"/>
          </a:xfrm>
          <a:custGeom>
            <a:avLst/>
            <a:gdLst>
              <a:gd name="connsiteX0" fmla="*/ 0 w 3048000"/>
              <a:gd name="connsiteY0" fmla="*/ 0 h 4495800"/>
              <a:gd name="connsiteX1" fmla="*/ 3048000 w 3048000"/>
              <a:gd name="connsiteY1" fmla="*/ 0 h 4495800"/>
              <a:gd name="connsiteX2" fmla="*/ 3048000 w 3048000"/>
              <a:gd name="connsiteY2" fmla="*/ 4495800 h 4495800"/>
              <a:gd name="connsiteX3" fmla="*/ 0 w 3048000"/>
              <a:gd name="connsiteY3" fmla="*/ 4495800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4495800">
                <a:moveTo>
                  <a:pt x="0" y="0"/>
                </a:moveTo>
                <a:lnTo>
                  <a:pt x="3048000" y="0"/>
                </a:lnTo>
                <a:lnTo>
                  <a:pt x="3048000" y="4495800"/>
                </a:lnTo>
                <a:lnTo>
                  <a:pt x="0" y="44958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9354C55-0963-4059-AF13-C2E8134EB5F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096000" y="1"/>
            <a:ext cx="3048000" cy="4495800"/>
          </a:xfrm>
          <a:custGeom>
            <a:avLst/>
            <a:gdLst>
              <a:gd name="connsiteX0" fmla="*/ 0 w 3048000"/>
              <a:gd name="connsiteY0" fmla="*/ 0 h 4495800"/>
              <a:gd name="connsiteX1" fmla="*/ 3048000 w 3048000"/>
              <a:gd name="connsiteY1" fmla="*/ 0 h 4495800"/>
              <a:gd name="connsiteX2" fmla="*/ 3048000 w 3048000"/>
              <a:gd name="connsiteY2" fmla="*/ 4495800 h 4495800"/>
              <a:gd name="connsiteX3" fmla="*/ 0 w 3048000"/>
              <a:gd name="connsiteY3" fmla="*/ 4495800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4495800">
                <a:moveTo>
                  <a:pt x="0" y="0"/>
                </a:moveTo>
                <a:lnTo>
                  <a:pt x="3048000" y="0"/>
                </a:lnTo>
                <a:lnTo>
                  <a:pt x="3048000" y="4495800"/>
                </a:lnTo>
                <a:lnTo>
                  <a:pt x="0" y="44958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0AB4DD2-46EA-4B98-AA9F-59BA7643CDE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144001" y="1"/>
            <a:ext cx="3048000" cy="4495800"/>
          </a:xfrm>
          <a:custGeom>
            <a:avLst/>
            <a:gdLst>
              <a:gd name="connsiteX0" fmla="*/ 0 w 3048000"/>
              <a:gd name="connsiteY0" fmla="*/ 0 h 4495800"/>
              <a:gd name="connsiteX1" fmla="*/ 3048000 w 3048000"/>
              <a:gd name="connsiteY1" fmla="*/ 0 h 4495800"/>
              <a:gd name="connsiteX2" fmla="*/ 3048000 w 3048000"/>
              <a:gd name="connsiteY2" fmla="*/ 4495800 h 4495800"/>
              <a:gd name="connsiteX3" fmla="*/ 0 w 3048000"/>
              <a:gd name="connsiteY3" fmla="*/ 4495800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4495800">
                <a:moveTo>
                  <a:pt x="0" y="0"/>
                </a:moveTo>
                <a:lnTo>
                  <a:pt x="3048000" y="0"/>
                </a:lnTo>
                <a:lnTo>
                  <a:pt x="3048000" y="4495800"/>
                </a:lnTo>
                <a:lnTo>
                  <a:pt x="0" y="44958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3E428BC-B0D1-40D4-A1FB-34C1DF3210A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" y="1"/>
            <a:ext cx="3048000" cy="4495800"/>
          </a:xfrm>
          <a:custGeom>
            <a:avLst/>
            <a:gdLst>
              <a:gd name="connsiteX0" fmla="*/ 0 w 3048000"/>
              <a:gd name="connsiteY0" fmla="*/ 0 h 4495800"/>
              <a:gd name="connsiteX1" fmla="*/ 3048000 w 3048000"/>
              <a:gd name="connsiteY1" fmla="*/ 0 h 4495800"/>
              <a:gd name="connsiteX2" fmla="*/ 3048000 w 3048000"/>
              <a:gd name="connsiteY2" fmla="*/ 4495800 h 4495800"/>
              <a:gd name="connsiteX3" fmla="*/ 0 w 3048000"/>
              <a:gd name="connsiteY3" fmla="*/ 4495800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4495800">
                <a:moveTo>
                  <a:pt x="0" y="0"/>
                </a:moveTo>
                <a:lnTo>
                  <a:pt x="3048000" y="0"/>
                </a:lnTo>
                <a:lnTo>
                  <a:pt x="3048000" y="4495800"/>
                </a:lnTo>
                <a:lnTo>
                  <a:pt x="0" y="44958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389688079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F125ED76-0789-4006-ADB1-5EB084D486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1999" cy="368379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177933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28E9141-5821-41E9-B1D4-BB1297D8A14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463882" y="2358733"/>
            <a:ext cx="3257718" cy="2619668"/>
          </a:xfrm>
          <a:custGeom>
            <a:avLst/>
            <a:gdLst>
              <a:gd name="connsiteX0" fmla="*/ 0 w 3257718"/>
              <a:gd name="connsiteY0" fmla="*/ 0 h 3732729"/>
              <a:gd name="connsiteX1" fmla="*/ 3257718 w 3257718"/>
              <a:gd name="connsiteY1" fmla="*/ 0 h 3732729"/>
              <a:gd name="connsiteX2" fmla="*/ 3257718 w 3257718"/>
              <a:gd name="connsiteY2" fmla="*/ 3732729 h 3732729"/>
              <a:gd name="connsiteX3" fmla="*/ 0 w 3257718"/>
              <a:gd name="connsiteY3" fmla="*/ 3732729 h 3732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718" h="3732729">
                <a:moveTo>
                  <a:pt x="0" y="0"/>
                </a:moveTo>
                <a:lnTo>
                  <a:pt x="3257718" y="0"/>
                </a:lnTo>
                <a:lnTo>
                  <a:pt x="3257718" y="3732729"/>
                </a:lnTo>
                <a:lnTo>
                  <a:pt x="0" y="373272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1C513A1-8806-4B30-9A2C-755F4563F6D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67748" y="2358733"/>
            <a:ext cx="3257718" cy="2619668"/>
          </a:xfrm>
          <a:custGeom>
            <a:avLst/>
            <a:gdLst>
              <a:gd name="connsiteX0" fmla="*/ 0 w 3257718"/>
              <a:gd name="connsiteY0" fmla="*/ 0 h 3732729"/>
              <a:gd name="connsiteX1" fmla="*/ 3257718 w 3257718"/>
              <a:gd name="connsiteY1" fmla="*/ 0 h 3732729"/>
              <a:gd name="connsiteX2" fmla="*/ 3257718 w 3257718"/>
              <a:gd name="connsiteY2" fmla="*/ 3732729 h 3732729"/>
              <a:gd name="connsiteX3" fmla="*/ 0 w 3257718"/>
              <a:gd name="connsiteY3" fmla="*/ 3732729 h 3732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718" h="3732729">
                <a:moveTo>
                  <a:pt x="0" y="0"/>
                </a:moveTo>
                <a:lnTo>
                  <a:pt x="3257718" y="0"/>
                </a:lnTo>
                <a:lnTo>
                  <a:pt x="3257718" y="3732729"/>
                </a:lnTo>
                <a:lnTo>
                  <a:pt x="0" y="373272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776B5DB-5F57-4E16-BDA3-2EE2A9D5B33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66534" y="2358733"/>
            <a:ext cx="3257718" cy="2619668"/>
          </a:xfrm>
          <a:custGeom>
            <a:avLst/>
            <a:gdLst>
              <a:gd name="connsiteX0" fmla="*/ 0 w 3257718"/>
              <a:gd name="connsiteY0" fmla="*/ 0 h 3732729"/>
              <a:gd name="connsiteX1" fmla="*/ 3257718 w 3257718"/>
              <a:gd name="connsiteY1" fmla="*/ 0 h 3732729"/>
              <a:gd name="connsiteX2" fmla="*/ 3257718 w 3257718"/>
              <a:gd name="connsiteY2" fmla="*/ 3732729 h 3732729"/>
              <a:gd name="connsiteX3" fmla="*/ 0 w 3257718"/>
              <a:gd name="connsiteY3" fmla="*/ 3732729 h 3732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718" h="3732729">
                <a:moveTo>
                  <a:pt x="0" y="0"/>
                </a:moveTo>
                <a:lnTo>
                  <a:pt x="3257718" y="0"/>
                </a:lnTo>
                <a:lnTo>
                  <a:pt x="3257718" y="3732729"/>
                </a:lnTo>
                <a:lnTo>
                  <a:pt x="0" y="373272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060975587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60F19A-1564-40C0-8B6E-844B877E14B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542966" y="2231375"/>
            <a:ext cx="2914650" cy="2061029"/>
          </a:xfrm>
          <a:custGeom>
            <a:avLst/>
            <a:gdLst>
              <a:gd name="connsiteX0" fmla="*/ 0 w 2914650"/>
              <a:gd name="connsiteY0" fmla="*/ 0 h 2061029"/>
              <a:gd name="connsiteX1" fmla="*/ 2914650 w 2914650"/>
              <a:gd name="connsiteY1" fmla="*/ 0 h 2061029"/>
              <a:gd name="connsiteX2" fmla="*/ 2914650 w 2914650"/>
              <a:gd name="connsiteY2" fmla="*/ 2061029 h 2061029"/>
              <a:gd name="connsiteX3" fmla="*/ 0 w 2914650"/>
              <a:gd name="connsiteY3" fmla="*/ 2061029 h 2061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4650" h="2061029">
                <a:moveTo>
                  <a:pt x="0" y="0"/>
                </a:moveTo>
                <a:lnTo>
                  <a:pt x="2914650" y="0"/>
                </a:lnTo>
                <a:lnTo>
                  <a:pt x="2914650" y="2061029"/>
                </a:lnTo>
                <a:lnTo>
                  <a:pt x="0" y="206102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1469C9-5593-4163-870E-968F6296380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727866" y="2231375"/>
            <a:ext cx="2914650" cy="2061029"/>
          </a:xfrm>
          <a:custGeom>
            <a:avLst/>
            <a:gdLst>
              <a:gd name="connsiteX0" fmla="*/ 0 w 2914650"/>
              <a:gd name="connsiteY0" fmla="*/ 0 h 2061029"/>
              <a:gd name="connsiteX1" fmla="*/ 2914650 w 2914650"/>
              <a:gd name="connsiteY1" fmla="*/ 0 h 2061029"/>
              <a:gd name="connsiteX2" fmla="*/ 2914650 w 2914650"/>
              <a:gd name="connsiteY2" fmla="*/ 2061029 h 2061029"/>
              <a:gd name="connsiteX3" fmla="*/ 0 w 2914650"/>
              <a:gd name="connsiteY3" fmla="*/ 2061029 h 2061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4650" h="2061029">
                <a:moveTo>
                  <a:pt x="0" y="0"/>
                </a:moveTo>
                <a:lnTo>
                  <a:pt x="2914650" y="0"/>
                </a:lnTo>
                <a:lnTo>
                  <a:pt x="2914650" y="2061029"/>
                </a:lnTo>
                <a:lnTo>
                  <a:pt x="0" y="206102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870CBE6-AB98-4F48-A283-B0D33235945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635416" y="2231375"/>
            <a:ext cx="2914650" cy="2061029"/>
          </a:xfrm>
          <a:custGeom>
            <a:avLst/>
            <a:gdLst>
              <a:gd name="connsiteX0" fmla="*/ 0 w 2914650"/>
              <a:gd name="connsiteY0" fmla="*/ 0 h 2061029"/>
              <a:gd name="connsiteX1" fmla="*/ 2914650 w 2914650"/>
              <a:gd name="connsiteY1" fmla="*/ 0 h 2061029"/>
              <a:gd name="connsiteX2" fmla="*/ 2914650 w 2914650"/>
              <a:gd name="connsiteY2" fmla="*/ 2061029 h 2061029"/>
              <a:gd name="connsiteX3" fmla="*/ 0 w 2914650"/>
              <a:gd name="connsiteY3" fmla="*/ 2061029 h 2061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4650" h="2061029">
                <a:moveTo>
                  <a:pt x="0" y="0"/>
                </a:moveTo>
                <a:lnTo>
                  <a:pt x="2914650" y="0"/>
                </a:lnTo>
                <a:lnTo>
                  <a:pt x="2914650" y="2061029"/>
                </a:lnTo>
                <a:lnTo>
                  <a:pt x="0" y="206102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501613564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2448F2B-8C90-4680-B394-661CFD1FE4D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57700" y="766538"/>
            <a:ext cx="6967764" cy="2662463"/>
          </a:xfrm>
          <a:custGeom>
            <a:avLst/>
            <a:gdLst>
              <a:gd name="connsiteX0" fmla="*/ 0 w 6967764"/>
              <a:gd name="connsiteY0" fmla="*/ 0 h 2662463"/>
              <a:gd name="connsiteX1" fmla="*/ 6967764 w 6967764"/>
              <a:gd name="connsiteY1" fmla="*/ 0 h 2662463"/>
              <a:gd name="connsiteX2" fmla="*/ 6967764 w 6967764"/>
              <a:gd name="connsiteY2" fmla="*/ 2662463 h 2662463"/>
              <a:gd name="connsiteX3" fmla="*/ 0 w 6967764"/>
              <a:gd name="connsiteY3" fmla="*/ 2662463 h 2662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64" h="2662463">
                <a:moveTo>
                  <a:pt x="0" y="0"/>
                </a:moveTo>
                <a:lnTo>
                  <a:pt x="6967764" y="0"/>
                </a:lnTo>
                <a:lnTo>
                  <a:pt x="6967764" y="2662463"/>
                </a:lnTo>
                <a:lnTo>
                  <a:pt x="0" y="266246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360294540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F125ED76-0789-4006-ADB1-5EB084D486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21843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0E89EE11-A4E9-4830-8F64-2A21F89D1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1857889-3024-458C-8942-34ADA500F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A975294A-7C28-4EFA-AEC8-B8166A2C6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9E2F6-2C58-4DB7-8355-8D5747350DB0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39CB66D-1999-4E23-AF0B-2B5D797824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6D645F0-4C61-4597-B1A9-519BA2C0EF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A7E03D-A452-4D93-8A1E-1897DF14D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4020" r:id="rId2"/>
    <p:sldLayoutId id="2147484006" r:id="rId3"/>
    <p:sldLayoutId id="2147484005" r:id="rId4"/>
    <p:sldLayoutId id="2147484000" r:id="rId5"/>
    <p:sldLayoutId id="2147483996" r:id="rId6"/>
    <p:sldLayoutId id="2147483948" r:id="rId7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b="1" kern="1200">
          <a:solidFill>
            <a:schemeClr val="tx1">
              <a:lumMod val="85000"/>
              <a:lumOff val="15000"/>
            </a:schemeClr>
          </a:solidFill>
          <a:latin typeface="Montserrat 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000" kern="1200">
          <a:solidFill>
            <a:schemeClr val="tx1">
              <a:lumMod val="50000"/>
              <a:lumOff val="50000"/>
            </a:schemeClr>
          </a:solidFill>
          <a:latin typeface="Montserrat "/>
          <a:ea typeface="+mn-ea"/>
          <a:cs typeface="+mn-cs"/>
        </a:defRPr>
      </a:lvl1pPr>
      <a:lvl2pPr marL="6858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00" kern="1200">
          <a:solidFill>
            <a:schemeClr val="tx1">
              <a:lumMod val="50000"/>
              <a:lumOff val="50000"/>
            </a:schemeClr>
          </a:solidFill>
          <a:latin typeface="Montserrat "/>
          <a:ea typeface="+mn-ea"/>
          <a:cs typeface="+mn-cs"/>
        </a:defRPr>
      </a:lvl2pPr>
      <a:lvl3pPr marL="11430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00" kern="1200">
          <a:solidFill>
            <a:schemeClr val="tx1">
              <a:lumMod val="50000"/>
              <a:lumOff val="50000"/>
            </a:schemeClr>
          </a:solidFill>
          <a:latin typeface="Montserrat "/>
          <a:ea typeface="+mn-ea"/>
          <a:cs typeface="+mn-cs"/>
        </a:defRPr>
      </a:lvl3pPr>
      <a:lvl4pPr marL="16002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00" kern="1200">
          <a:solidFill>
            <a:schemeClr val="tx1">
              <a:lumMod val="50000"/>
              <a:lumOff val="50000"/>
            </a:schemeClr>
          </a:solidFill>
          <a:latin typeface="Montserrat "/>
          <a:ea typeface="+mn-ea"/>
          <a:cs typeface="+mn-cs"/>
        </a:defRPr>
      </a:lvl4pPr>
      <a:lvl5pPr marL="20574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00" kern="1200">
          <a:solidFill>
            <a:schemeClr val="tx1">
              <a:lumMod val="50000"/>
              <a:lumOff val="50000"/>
            </a:schemeClr>
          </a:solidFill>
          <a:latin typeface="Montserrat 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13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그림 3" descr="텍스트, 테이블웨어, 클립아트이(가) 표시된 사진&#10;&#10;자동 생성된 설명">
            <a:extLst>
              <a:ext uri="{FF2B5EF4-FFF2-40B4-BE49-F238E27FC236}">
                <a16:creationId xmlns:a16="http://schemas.microsoft.com/office/drawing/2014/main" id="{61E6BBBD-AE25-954E-4680-2E0283454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203" y="804023"/>
            <a:ext cx="1891997" cy="6978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3666563" y="2683206"/>
            <a:ext cx="4858871" cy="1512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셀렉토</a:t>
            </a:r>
            <a:endParaRPr lang="en-US" altLang="ko-KR" sz="4000" b="1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메인 홈페이지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C1FDE-2ABA-83B4-4539-EC82B91598B8}"/>
              </a:ext>
            </a:extLst>
          </p:cNvPr>
          <p:cNvSpPr txBox="1"/>
          <p:nvPr/>
        </p:nvSpPr>
        <p:spPr>
          <a:xfrm>
            <a:off x="10124285" y="6112610"/>
            <a:ext cx="1852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SU JIN</a:t>
            </a:r>
            <a:endParaRPr lang="ko-KR" altLang="en-US" sz="24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6233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43439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594375" y="498749"/>
            <a:ext cx="2922921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02.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제작 기법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1034" name="Picture 10" descr="자바 스크립트 확장 가능 그래픽 로고 캡슐화 된 포스트 스크립트, 자바 스크립트 아이콘, 텍스트, 기타 png thumbnail">
            <a:extLst>
              <a:ext uri="{FF2B5EF4-FFF2-40B4-BE49-F238E27FC236}">
                <a16:creationId xmlns:a16="http://schemas.microsoft.com/office/drawing/2014/main" id="{C65D90A8-1D61-8D00-F96D-B81A783BD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471" y="1631442"/>
            <a:ext cx="1858437" cy="1858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 descr="텍스트, 로고이(가) 표시된 사진&#10;&#10;자동 생성된 설명">
            <a:extLst>
              <a:ext uri="{FF2B5EF4-FFF2-40B4-BE49-F238E27FC236}">
                <a16:creationId xmlns:a16="http://schemas.microsoft.com/office/drawing/2014/main" id="{48DB19B8-5765-0287-5C40-C2238DA1D0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607" b="91803" l="2889" r="97556">
                        <a14:foregroundMark x1="9111" y1="70902" x2="9111" y2="70902"/>
                        <a14:foregroundMark x1="10444" y1="47951" x2="10444" y2="47951"/>
                        <a14:foregroundMark x1="10444" y1="46311" x2="10444" y2="46311"/>
                        <a14:foregroundMark x1="10444" y1="45492" x2="10444" y2="45492"/>
                        <a14:foregroundMark x1="10444" y1="45492" x2="10444" y2="45492"/>
                        <a14:foregroundMark x1="14333" y1="51639" x2="14333" y2="51639"/>
                        <a14:foregroundMark x1="14333" y1="51639" x2="14333" y2="51639"/>
                        <a14:foregroundMark x1="14333" y1="51639" x2="14333" y2="51639"/>
                        <a14:foregroundMark x1="14444" y1="51639" x2="14444" y2="51639"/>
                        <a14:foregroundMark x1="16000" y1="49180" x2="16000" y2="49180"/>
                        <a14:foregroundMark x1="16000" y1="48770" x2="16000" y2="48770"/>
                        <a14:foregroundMark x1="16000" y1="48770" x2="16000" y2="48770"/>
                        <a14:foregroundMark x1="16000" y1="48770" x2="16000" y2="48770"/>
                        <a14:foregroundMark x1="2889" y1="51639" x2="2889" y2="51639"/>
                        <a14:foregroundMark x1="2889" y1="51639" x2="2889" y2="51639"/>
                        <a14:foregroundMark x1="2889" y1="51639" x2="2889" y2="51639"/>
                        <a14:foregroundMark x1="13111" y1="30328" x2="13111" y2="30328"/>
                        <a14:foregroundMark x1="13111" y1="30328" x2="13111" y2="30328"/>
                        <a14:foregroundMark x1="27556" y1="60246" x2="27556" y2="60246"/>
                        <a14:foregroundMark x1="28889" y1="25000" x2="28889" y2="25000"/>
                        <a14:foregroundMark x1="51333" y1="50820" x2="51333" y2="50820"/>
                        <a14:foregroundMark x1="66444" y1="40984" x2="66444" y2="40984"/>
                        <a14:foregroundMark x1="78444" y1="35656" x2="78444" y2="35656"/>
                        <a14:foregroundMark x1="94111" y1="24180" x2="94111" y2="24180"/>
                        <a14:foregroundMark x1="97556" y1="13934" x2="97556" y2="13934"/>
                        <a14:foregroundMark x1="81667" y1="84836" x2="81667" y2="84836"/>
                        <a14:foregroundMark x1="84222" y1="84426" x2="84222" y2="84426"/>
                        <a14:foregroundMark x1="87111" y1="84836" x2="87111" y2="84836"/>
                        <a14:foregroundMark x1="45667" y1="88934" x2="45667" y2="88934"/>
                        <a14:foregroundMark x1="45222" y1="84426" x2="45222" y2="84426"/>
                        <a14:foregroundMark x1="49000" y1="83607" x2="49000" y2="83607"/>
                        <a14:foregroundMark x1="50556" y1="84016" x2="50556" y2="84016"/>
                        <a14:foregroundMark x1="50778" y1="78689" x2="50778" y2="78689"/>
                        <a14:foregroundMark x1="54444" y1="87295" x2="54444" y2="87295"/>
                        <a14:foregroundMark x1="60778" y1="86885" x2="60778" y2="86885"/>
                        <a14:foregroundMark x1="57667" y1="85246" x2="57667" y2="85246"/>
                        <a14:foregroundMark x1="62222" y1="85246" x2="62222" y2="85246"/>
                        <a14:foregroundMark x1="65444" y1="84836" x2="65444" y2="84836"/>
                        <a14:foregroundMark x1="66778" y1="91803" x2="66778" y2="91803"/>
                        <a14:foregroundMark x1="70333" y1="88934" x2="70333" y2="88934"/>
                        <a14:foregroundMark x1="73111" y1="85246" x2="73111" y2="85246"/>
                        <a14:foregroundMark x1="78222" y1="87705" x2="78222" y2="87705"/>
                        <a14:foregroundMark x1="88444" y1="90984" x2="88444" y2="909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83084" y="2234526"/>
            <a:ext cx="2405909" cy="652269"/>
          </a:xfrm>
          <a:prstGeom prst="rect">
            <a:avLst/>
          </a:prstGeom>
        </p:spPr>
      </p:pic>
      <p:pic>
        <p:nvPicPr>
          <p:cNvPr id="18" name="그래픽 17">
            <a:extLst>
              <a:ext uri="{FF2B5EF4-FFF2-40B4-BE49-F238E27FC236}">
                <a16:creationId xmlns:a16="http://schemas.microsoft.com/office/drawing/2014/main" id="{AFC501DB-EEC8-A7C1-CA67-F11AD860260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 l="48992"/>
          <a:stretch/>
        </p:blipFill>
        <p:spPr>
          <a:xfrm>
            <a:off x="826147" y="1665401"/>
            <a:ext cx="1411006" cy="1790518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F50EDD3E-079D-25A0-60A6-46FB9CEDCB3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 r="48991"/>
          <a:stretch/>
        </p:blipFill>
        <p:spPr>
          <a:xfrm>
            <a:off x="2716618" y="1665401"/>
            <a:ext cx="1411007" cy="1790519"/>
          </a:xfrm>
          <a:prstGeom prst="rect">
            <a:avLst/>
          </a:prstGeom>
        </p:spPr>
      </p:pic>
      <p:pic>
        <p:nvPicPr>
          <p:cNvPr id="1044" name="Picture 20" descr="어도비 포토샵 - 위키백과, 우리 모두의 백과사전">
            <a:extLst>
              <a:ext uri="{FF2B5EF4-FFF2-40B4-BE49-F238E27FC236}">
                <a16:creationId xmlns:a16="http://schemas.microsoft.com/office/drawing/2014/main" id="{0C7BB93E-C544-AAAE-0CAE-63445D6E3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0098" y="2012744"/>
            <a:ext cx="1120513" cy="109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D27F442-A3ED-D05C-8074-5F61DD010C9C}"/>
              </a:ext>
            </a:extLst>
          </p:cNvPr>
          <p:cNvSpPr txBox="1"/>
          <p:nvPr/>
        </p:nvSpPr>
        <p:spPr>
          <a:xfrm>
            <a:off x="657128" y="3986020"/>
            <a:ext cx="2922921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컬러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FBC9A4E-1A07-BCC9-E777-5E22AE612E87}"/>
              </a:ext>
            </a:extLst>
          </p:cNvPr>
          <p:cNvSpPr/>
          <p:nvPr/>
        </p:nvSpPr>
        <p:spPr>
          <a:xfrm>
            <a:off x="1278505" y="4769491"/>
            <a:ext cx="1688813" cy="770964"/>
          </a:xfrm>
          <a:prstGeom prst="rect">
            <a:avLst/>
          </a:prstGeom>
          <a:solidFill>
            <a:srgbClr val="FF47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#ff4713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8BA9F85-308A-4CDD-A60C-211DD3C0050E}"/>
              </a:ext>
            </a:extLst>
          </p:cNvPr>
          <p:cNvSpPr/>
          <p:nvPr/>
        </p:nvSpPr>
        <p:spPr>
          <a:xfrm>
            <a:off x="1278505" y="5668554"/>
            <a:ext cx="1688813" cy="770964"/>
          </a:xfrm>
          <a:prstGeom prst="rect">
            <a:avLst/>
          </a:prstGeom>
          <a:solidFill>
            <a:srgbClr val="F7F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#f7f6f3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158975-E2C0-7E26-2DA9-1DDC1DD5507B}"/>
              </a:ext>
            </a:extLst>
          </p:cNvPr>
          <p:cNvSpPr txBox="1"/>
          <p:nvPr/>
        </p:nvSpPr>
        <p:spPr>
          <a:xfrm>
            <a:off x="3597552" y="3986020"/>
            <a:ext cx="2922921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폰트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AA90B1-586B-CE5A-8858-9A06506711F4}"/>
              </a:ext>
            </a:extLst>
          </p:cNvPr>
          <p:cNvSpPr txBox="1"/>
          <p:nvPr/>
        </p:nvSpPr>
        <p:spPr>
          <a:xfrm>
            <a:off x="4681267" y="4910821"/>
            <a:ext cx="3458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effectLst/>
                <a:latin typeface="Consolas" panose="020B0609020204030204" pitchFamily="49" charset="0"/>
              </a:rPr>
              <a:t>MAIN_FONT - Noto Sans KR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686D39-4B21-4C9A-0B51-FBD9768CC172}"/>
              </a:ext>
            </a:extLst>
          </p:cNvPr>
          <p:cNvSpPr txBox="1"/>
          <p:nvPr/>
        </p:nvSpPr>
        <p:spPr>
          <a:xfrm>
            <a:off x="4681267" y="5459714"/>
            <a:ext cx="3458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effectLst/>
                <a:latin typeface="Consolas" panose="020B0609020204030204" pitchFamily="49" charset="0"/>
              </a:rPr>
              <a:t>SUB_FONT - San Francisco</a:t>
            </a:r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393AE16C-D870-7645-A21B-72B605E8E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4705" y="1841006"/>
            <a:ext cx="1439309" cy="143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43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4120633" y="2999903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03.  </a:t>
            </a:r>
            <a:r>
              <a:rPr lang="ko-KR" altLang="en-US" sz="2800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메인페이지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리뉴얼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49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DB2ECF6-0721-8BC7-91B6-61752F9A18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599"/>
          <a:stretch/>
        </p:blipFill>
        <p:spPr>
          <a:xfrm>
            <a:off x="809869" y="1306520"/>
            <a:ext cx="4296267" cy="51983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548109-1A5F-7483-F31A-874366CCB9FD}"/>
              </a:ext>
            </a:extLst>
          </p:cNvPr>
          <p:cNvSpPr txBox="1"/>
          <p:nvPr/>
        </p:nvSpPr>
        <p:spPr>
          <a:xfrm>
            <a:off x="6049926" y="2222283"/>
            <a:ext cx="5308954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사이트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방문했을때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메인상단에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텍스트 페이드인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아웃 애니메이션 등장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슬라이드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넘어갈때마다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현재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전체 페이지 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fraction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형태로 우측 하단에 표시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Selecto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로고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라인 따라서 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SVG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애니메이션 삽입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메뉴텍스트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클릭시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기존 이미지 위로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슬라이드되도록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수정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4AEF31-F12E-8368-CC02-DEB3CE87600D}"/>
              </a:ext>
            </a:extLst>
          </p:cNvPr>
          <p:cNvSpPr txBox="1"/>
          <p:nvPr/>
        </p:nvSpPr>
        <p:spPr>
          <a:xfrm>
            <a:off x="747116" y="340921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03.  </a:t>
            </a:r>
            <a:r>
              <a:rPr lang="ko-KR" altLang="en-US" sz="2800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메인페이지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리뉴얼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4483CD-F41A-8BE3-6725-9172A455E023}"/>
              </a:ext>
            </a:extLst>
          </p:cNvPr>
          <p:cNvSpPr/>
          <p:nvPr/>
        </p:nvSpPr>
        <p:spPr>
          <a:xfrm>
            <a:off x="809867" y="5041920"/>
            <a:ext cx="4313423" cy="486027"/>
          </a:xfrm>
          <a:prstGeom prst="rect">
            <a:avLst/>
          </a:prstGeom>
          <a:solidFill>
            <a:srgbClr val="F7F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69" y="1198455"/>
            <a:ext cx="4313421" cy="212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8109-1A5F-7483-F31A-874366CCB9FD}"/>
              </a:ext>
            </a:extLst>
          </p:cNvPr>
          <p:cNvSpPr txBox="1"/>
          <p:nvPr/>
        </p:nvSpPr>
        <p:spPr>
          <a:xfrm>
            <a:off x="6526580" y="2857623"/>
            <a:ext cx="5126672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메뉴텍스트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호버시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볼드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+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언더라인 효과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어떤 텍스트를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보고있는지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명확히 알 수 있음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4AEF31-F12E-8368-CC02-DEB3CE87600D}"/>
              </a:ext>
            </a:extLst>
          </p:cNvPr>
          <p:cNvSpPr txBox="1"/>
          <p:nvPr/>
        </p:nvSpPr>
        <p:spPr>
          <a:xfrm>
            <a:off x="747116" y="340921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03.  </a:t>
            </a:r>
            <a:r>
              <a:rPr lang="ko-KR" altLang="en-US" sz="2800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메인페이지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리뉴얼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22A7A72-ACFB-2389-943F-717BFBDBC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37" r="25548" b="29009"/>
          <a:stretch/>
        </p:blipFill>
        <p:spPr>
          <a:xfrm>
            <a:off x="844588" y="2216395"/>
            <a:ext cx="4891470" cy="228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4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8109-1A5F-7483-F31A-874366CCB9FD}"/>
              </a:ext>
            </a:extLst>
          </p:cNvPr>
          <p:cNvSpPr txBox="1"/>
          <p:nvPr/>
        </p:nvSpPr>
        <p:spPr>
          <a:xfrm>
            <a:off x="6592237" y="2297573"/>
            <a:ext cx="5126672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브랜드계정 우측에 클릭 유도하는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말풍선 애니메이션 삽입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이미지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호버시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scale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확대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+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텍스트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호버시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움직이는 애니메이션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-&gt;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사용자와 상호작용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아이디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로고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클릭시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해당 계정페이지 연결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여러 게시물 다채롭게 볼 수 있도록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드래그 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+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화살표슬라이더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기능 추가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4AEF31-F12E-8368-CC02-DEB3CE87600D}"/>
              </a:ext>
            </a:extLst>
          </p:cNvPr>
          <p:cNvSpPr txBox="1"/>
          <p:nvPr/>
        </p:nvSpPr>
        <p:spPr>
          <a:xfrm>
            <a:off x="747116" y="340921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03.  </a:t>
            </a:r>
            <a:r>
              <a:rPr lang="ko-KR" altLang="en-US" sz="2800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메인페이지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리뉴얼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02" y="2405009"/>
            <a:ext cx="5180093" cy="251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8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4489750" y="3125409"/>
            <a:ext cx="23266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04. </a:t>
            </a:r>
            <a:r>
              <a:rPr lang="ko-KR" altLang="en-US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향후 계획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52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44" y="2251343"/>
            <a:ext cx="4776610" cy="23553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591081" y="426300"/>
            <a:ext cx="62087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04. </a:t>
            </a:r>
            <a:r>
              <a:rPr lang="ko-KR" altLang="en-US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향후 계획 </a:t>
            </a: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 </a:t>
            </a:r>
            <a:r>
              <a:rPr lang="ko-KR" altLang="en-US" sz="2800" dirty="0" err="1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연혁페이지</a:t>
            </a: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548109-1A5F-7483-F31A-874366CCB9FD}"/>
              </a:ext>
            </a:extLst>
          </p:cNvPr>
          <p:cNvSpPr txBox="1"/>
          <p:nvPr/>
        </p:nvSpPr>
        <p:spPr>
          <a:xfrm>
            <a:off x="6095999" y="2466797"/>
            <a:ext cx="555917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서브페이지</a:t>
            </a:r>
            <a:r>
              <a:rPr lang="en-US" altLang="ko-KR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 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연혁 부분 하단에</a:t>
            </a:r>
            <a:endParaRPr lang="en-US" altLang="ko-KR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 progress bar 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삽입 </a:t>
            </a:r>
            <a:r>
              <a:rPr lang="en-US" altLang="ko-KR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+ 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해당 연도 </a:t>
            </a:r>
            <a:r>
              <a:rPr lang="ko-KR" altLang="en-US" dirty="0" err="1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클릭시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위치 이동</a:t>
            </a:r>
            <a:endParaRPr lang="en-US" altLang="ko-KR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해당 연도 위치에 스크롤 </a:t>
            </a:r>
            <a:r>
              <a:rPr lang="ko-KR" altLang="en-US" dirty="0" err="1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도달시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en-US" altLang="ko-KR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progress bar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en-US" altLang="ko-KR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진하게 표시</a:t>
            </a:r>
            <a:endParaRPr lang="en-US" altLang="ko-KR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세부 레이아웃 재설계 예정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16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591081" y="426300"/>
            <a:ext cx="67573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04. </a:t>
            </a:r>
            <a:r>
              <a:rPr lang="ko-KR" altLang="en-US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향후 계획 </a:t>
            </a: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 </a:t>
            </a:r>
            <a:r>
              <a:rPr lang="ko-KR" altLang="en-US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메뉴 소개 페이지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548109-1A5F-7483-F31A-874366CCB9FD}"/>
              </a:ext>
            </a:extLst>
          </p:cNvPr>
          <p:cNvSpPr txBox="1"/>
          <p:nvPr/>
        </p:nvSpPr>
        <p:spPr>
          <a:xfrm>
            <a:off x="5910349" y="2904403"/>
            <a:ext cx="5559178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메뉴 카테고리 </a:t>
            </a:r>
            <a:r>
              <a:rPr lang="ko-KR" altLang="en-US" dirty="0" err="1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클릭시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전체 메뉴 디스플레이</a:t>
            </a:r>
            <a:endParaRPr lang="en-US" altLang="ko-KR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본 사이트 메뉴 디자인 다소 단조로워</a:t>
            </a:r>
            <a:endParaRPr lang="en-US" altLang="ko-KR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타 웹사이트 벤치마킹하여 레이아웃 변경 예정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47" y="1484934"/>
            <a:ext cx="4413119" cy="220417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46" y="3818107"/>
            <a:ext cx="4413120" cy="222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72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591081" y="426300"/>
            <a:ext cx="60092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04. </a:t>
            </a:r>
            <a:r>
              <a:rPr lang="ko-KR" altLang="en-US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향후 계획 </a:t>
            </a: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 </a:t>
            </a:r>
            <a:r>
              <a:rPr lang="ko-KR" altLang="en-US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매장안내 페이지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548109-1A5F-7483-F31A-874366CCB9FD}"/>
              </a:ext>
            </a:extLst>
          </p:cNvPr>
          <p:cNvSpPr txBox="1"/>
          <p:nvPr/>
        </p:nvSpPr>
        <p:spPr>
          <a:xfrm>
            <a:off x="5910349" y="2904403"/>
            <a:ext cx="559446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기존 레이아웃 변경 예정</a:t>
            </a:r>
            <a:endParaRPr lang="en-US" altLang="ko-KR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매장이 있는 지역 </a:t>
            </a:r>
            <a:r>
              <a:rPr lang="ko-KR" altLang="en-US" dirty="0" err="1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클릭시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하단에서</a:t>
            </a:r>
            <a:endParaRPr lang="en-US" altLang="ko-KR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en-US" altLang="ko-KR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매장 이미지와 함께 지도 삽입</a:t>
            </a:r>
            <a:r>
              <a:rPr lang="en-US" altLang="ko-KR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dirty="0" err="1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카카오맵</a:t>
            </a:r>
            <a:r>
              <a:rPr lang="en-US" altLang="ko-KR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API 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활용</a:t>
            </a:r>
            <a:r>
              <a:rPr lang="en-US" altLang="ko-KR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</a:t>
            </a:r>
            <a:r>
              <a:rPr lang="ko-KR" altLang="en-US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172" y="1732581"/>
            <a:ext cx="4189719" cy="423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5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4805635" y="2642455"/>
            <a:ext cx="21022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200" dirty="0" err="1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QnA</a:t>
            </a:r>
            <a:endParaRPr lang="en-US" altLang="ko-KR" sz="72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588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5035359" y="1936026"/>
            <a:ext cx="455407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01.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기존 사이트 분석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02.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제작기법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03.  </a:t>
            </a:r>
            <a:r>
              <a:rPr lang="ko-KR" altLang="en-US" sz="2800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메인페이지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2800" dirty="0" err="1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리뉴얼</a:t>
            </a:r>
            <a:endParaRPr lang="en-US" altLang="ko-KR" sz="2800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04.  </a:t>
            </a:r>
            <a:r>
              <a:rPr lang="ko-KR" altLang="en-US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향후 계획</a:t>
            </a:r>
            <a:endParaRPr lang="en-US" altLang="ko-KR" sz="2800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05. </a:t>
            </a:r>
            <a:r>
              <a:rPr lang="en-US" altLang="ko-KR" sz="2800" dirty="0" err="1" smtClean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QnA</a:t>
            </a:r>
            <a:endParaRPr lang="en-US" altLang="ko-KR" sz="2800" dirty="0" smtClean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CAD971-3FD7-EB53-FE50-4D762B6A02A1}"/>
              </a:ext>
            </a:extLst>
          </p:cNvPr>
          <p:cNvSpPr txBox="1"/>
          <p:nvPr/>
        </p:nvSpPr>
        <p:spPr>
          <a:xfrm>
            <a:off x="401846" y="633717"/>
            <a:ext cx="20544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INDEX</a:t>
            </a:r>
            <a:endParaRPr lang="ko-KR" altLang="en-US" sz="4000" b="1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767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4310456" y="3319358"/>
            <a:ext cx="3300578" cy="89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THANK YOU</a:t>
            </a:r>
          </a:p>
        </p:txBody>
      </p:sp>
      <p:pic>
        <p:nvPicPr>
          <p:cNvPr id="2050" name="Picture 2" descr="post-thumbnail">
            <a:extLst>
              <a:ext uri="{FF2B5EF4-FFF2-40B4-BE49-F238E27FC236}">
                <a16:creationId xmlns:a16="http://schemas.microsoft.com/office/drawing/2014/main" id="{7D569051-5FA0-F0CF-1630-14C7BCB2E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36541">
            <a:off x="6954639" y="1458440"/>
            <a:ext cx="2161310" cy="2079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89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3744117" y="2919220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01.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기존 사이트 분석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275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5912896" y="2849110"/>
            <a:ext cx="5405110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추가적인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텍스트없이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이미지만 슬라이드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방문 고객에게 효과적인 정보전달 어려움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의미없는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이미지 롤링으로 자리만 차지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F127DB-0AFE-73AE-2342-78A32BB7D80E}"/>
              </a:ext>
            </a:extLst>
          </p:cNvPr>
          <p:cNvSpPr txBox="1"/>
          <p:nvPr/>
        </p:nvSpPr>
        <p:spPr>
          <a:xfrm>
            <a:off x="123135" y="460888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01.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기존 사이트 분석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31D9050-6A56-1A95-797E-CAB0818061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65823"/>
          <a:stretch/>
        </p:blipFill>
        <p:spPr>
          <a:xfrm>
            <a:off x="986493" y="1710135"/>
            <a:ext cx="3562485" cy="4665391"/>
          </a:xfrm>
          <a:prstGeom prst="rect">
            <a:avLst/>
          </a:prstGeom>
        </p:spPr>
      </p:pic>
      <p:sp>
        <p:nvSpPr>
          <p:cNvPr id="15" name="액자 14">
            <a:extLst>
              <a:ext uri="{FF2B5EF4-FFF2-40B4-BE49-F238E27FC236}">
                <a16:creationId xmlns:a16="http://schemas.microsoft.com/office/drawing/2014/main" id="{D49C8845-5004-94D6-54D4-AAD7E74A54F9}"/>
              </a:ext>
            </a:extLst>
          </p:cNvPr>
          <p:cNvSpPr/>
          <p:nvPr/>
        </p:nvSpPr>
        <p:spPr>
          <a:xfrm>
            <a:off x="927237" y="1577149"/>
            <a:ext cx="3680995" cy="1893681"/>
          </a:xfrm>
          <a:prstGeom prst="frame">
            <a:avLst>
              <a:gd name="adj1" fmla="val 358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93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5616095" y="3125409"/>
            <a:ext cx="6260656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메뉴텍스트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클릭시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새로운 이미지 위로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넘어감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방금 보던 이미지와의 갭차이로 사용자에게 혼란 유발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F127DB-0AFE-73AE-2342-78A32BB7D80E}"/>
              </a:ext>
            </a:extLst>
          </p:cNvPr>
          <p:cNvSpPr txBox="1"/>
          <p:nvPr/>
        </p:nvSpPr>
        <p:spPr>
          <a:xfrm>
            <a:off x="123135" y="460888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01.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기존 사이트 분석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9508460-8631-26B0-B62E-6E67F2491C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65823"/>
          <a:stretch/>
        </p:blipFill>
        <p:spPr>
          <a:xfrm>
            <a:off x="986493" y="1710135"/>
            <a:ext cx="3562485" cy="4665391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54F82C91-2A6D-B243-D527-C3D96E93CFB6}"/>
              </a:ext>
            </a:extLst>
          </p:cNvPr>
          <p:cNvGrpSpPr/>
          <p:nvPr/>
        </p:nvGrpSpPr>
        <p:grpSpPr>
          <a:xfrm>
            <a:off x="978181" y="3352880"/>
            <a:ext cx="3606656" cy="2140818"/>
            <a:chOff x="924346" y="3246970"/>
            <a:chExt cx="3624631" cy="2140818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4BEA37E-0716-B236-91CC-C5A9F3F8563C}"/>
                </a:ext>
              </a:extLst>
            </p:cNvPr>
            <p:cNvSpPr/>
            <p:nvPr/>
          </p:nvSpPr>
          <p:spPr>
            <a:xfrm>
              <a:off x="986492" y="4903694"/>
              <a:ext cx="3562485" cy="484094"/>
            </a:xfrm>
            <a:prstGeom prst="rect">
              <a:avLst/>
            </a:prstGeom>
            <a:solidFill>
              <a:srgbClr val="F7F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액자 2">
              <a:extLst>
                <a:ext uri="{FF2B5EF4-FFF2-40B4-BE49-F238E27FC236}">
                  <a16:creationId xmlns:a16="http://schemas.microsoft.com/office/drawing/2014/main" id="{45C659BE-EA9B-9CF2-E29E-A0E09C19A0A0}"/>
                </a:ext>
              </a:extLst>
            </p:cNvPr>
            <p:cNvSpPr/>
            <p:nvPr/>
          </p:nvSpPr>
          <p:spPr>
            <a:xfrm>
              <a:off x="924346" y="3246970"/>
              <a:ext cx="3616278" cy="1842704"/>
            </a:xfrm>
            <a:prstGeom prst="frame">
              <a:avLst>
                <a:gd name="adj1" fmla="val 3587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487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6512184" y="2871112"/>
            <a:ext cx="4854683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GNB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텍스트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호버시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별도의 체크 표시 없음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(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언더바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생성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컬러 변경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등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..)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어떤 메뉴 옵션을 보고 있는지 모호함 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F127DB-0AFE-73AE-2342-78A32BB7D80E}"/>
              </a:ext>
            </a:extLst>
          </p:cNvPr>
          <p:cNvSpPr txBox="1"/>
          <p:nvPr/>
        </p:nvSpPr>
        <p:spPr>
          <a:xfrm>
            <a:off x="123135" y="460888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01.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기존 사이트 분석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27" name="그림 26" descr="텍스트이(가) 표시된 사진&#10;&#10;자동 생성된 설명">
            <a:extLst>
              <a:ext uri="{FF2B5EF4-FFF2-40B4-BE49-F238E27FC236}">
                <a16:creationId xmlns:a16="http://schemas.microsoft.com/office/drawing/2014/main" id="{EBB6CDD1-C275-80AC-C9AE-6C60257BA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886" y="2483180"/>
            <a:ext cx="4683966" cy="190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02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6421881" y="2868339"/>
            <a:ext cx="4854683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신메뉴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이미지 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종만 디스플레이됨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인스타아이디</a:t>
            </a: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로고를 클릭했을 때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바로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브랜드인스타로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연결되는 기능 부재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방문자의 즉각적인 전환을 위한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중간단계에서의 사용자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퍼널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형성 필요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F127DB-0AFE-73AE-2342-78A32BB7D80E}"/>
              </a:ext>
            </a:extLst>
          </p:cNvPr>
          <p:cNvSpPr txBox="1"/>
          <p:nvPr/>
        </p:nvSpPr>
        <p:spPr>
          <a:xfrm>
            <a:off x="123135" y="460888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01.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기존 사이트 분석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4BEA37E-0716-B236-91CC-C5A9F3F8563C}"/>
              </a:ext>
            </a:extLst>
          </p:cNvPr>
          <p:cNvSpPr/>
          <p:nvPr/>
        </p:nvSpPr>
        <p:spPr>
          <a:xfrm>
            <a:off x="986492" y="4903694"/>
            <a:ext cx="3562485" cy="484094"/>
          </a:xfrm>
          <a:prstGeom prst="rect">
            <a:avLst/>
          </a:prstGeom>
          <a:solidFill>
            <a:srgbClr val="F7F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76068D3-A689-740E-A937-AB5D2A4967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209"/>
          <a:stretch/>
        </p:blipFill>
        <p:spPr>
          <a:xfrm>
            <a:off x="850967" y="2082922"/>
            <a:ext cx="4397258" cy="400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65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6421881" y="2868339"/>
            <a:ext cx="4854683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SNS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아이콘 사이 간격 너무 떨어짐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아코디언메뉴버튼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dirty="0" err="1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선택시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    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기존 선택한 메뉴가 접히지 않고 남아있음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UX/UI</a:t>
            </a:r>
            <a:r>
              <a:rPr lang="ko-KR" altLang="en-US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적으로 비합리적인 레이아웃</a:t>
            </a:r>
            <a:endParaRPr lang="en-US" altLang="ko-KR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F127DB-0AFE-73AE-2342-78A32BB7D80E}"/>
              </a:ext>
            </a:extLst>
          </p:cNvPr>
          <p:cNvSpPr txBox="1"/>
          <p:nvPr/>
        </p:nvSpPr>
        <p:spPr>
          <a:xfrm>
            <a:off x="123135" y="460888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01.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기존 사이트 분석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4BEA37E-0716-B236-91CC-C5A9F3F8563C}"/>
              </a:ext>
            </a:extLst>
          </p:cNvPr>
          <p:cNvSpPr/>
          <p:nvPr/>
        </p:nvSpPr>
        <p:spPr>
          <a:xfrm>
            <a:off x="986492" y="4903694"/>
            <a:ext cx="3562485" cy="484094"/>
          </a:xfrm>
          <a:prstGeom prst="rect">
            <a:avLst/>
          </a:prstGeom>
          <a:solidFill>
            <a:srgbClr val="F7F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2356ABA-2F15-9D9E-916B-DCD7D09F3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17" y="1635806"/>
            <a:ext cx="3913493" cy="150716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1423A3D-E1C8-F626-90D7-068E84BC9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246" y="3397536"/>
            <a:ext cx="3169064" cy="301231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9EBC327-8E78-E0E7-177F-AF18F4BF5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714" y="3389762"/>
            <a:ext cx="3169064" cy="3017170"/>
          </a:xfrm>
          <a:prstGeom prst="rect">
            <a:avLst/>
          </a:prstGeom>
        </p:spPr>
      </p:pic>
      <p:sp>
        <p:nvSpPr>
          <p:cNvPr id="15" name="액자 14">
            <a:extLst>
              <a:ext uri="{FF2B5EF4-FFF2-40B4-BE49-F238E27FC236}">
                <a16:creationId xmlns:a16="http://schemas.microsoft.com/office/drawing/2014/main" id="{750B7CE3-75EB-4786-397D-3190EE03BD17}"/>
              </a:ext>
            </a:extLst>
          </p:cNvPr>
          <p:cNvSpPr/>
          <p:nvPr/>
        </p:nvSpPr>
        <p:spPr>
          <a:xfrm>
            <a:off x="2606799" y="4513052"/>
            <a:ext cx="961155" cy="659584"/>
          </a:xfrm>
          <a:prstGeom prst="frame">
            <a:avLst>
              <a:gd name="adj1" fmla="val 358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5C1159D-A2AC-B55C-F896-591555A78E28}"/>
              </a:ext>
            </a:extLst>
          </p:cNvPr>
          <p:cNvCxnSpPr>
            <a:cxnSpLocks/>
          </p:cNvCxnSpPr>
          <p:nvPr/>
        </p:nvCxnSpPr>
        <p:spPr>
          <a:xfrm>
            <a:off x="3316941" y="5145741"/>
            <a:ext cx="836461" cy="1197022"/>
          </a:xfrm>
          <a:prstGeom prst="straightConnector1">
            <a:avLst/>
          </a:prstGeom>
          <a:ln>
            <a:solidFill>
              <a:srgbClr val="FF471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6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C0D27617-F015-4C54-8CB6-94C08E4EA007}"/>
              </a:ext>
            </a:extLst>
          </p:cNvPr>
          <p:cNvSpPr/>
          <p:nvPr/>
        </p:nvSpPr>
        <p:spPr>
          <a:xfrm>
            <a:off x="8674705" y="-1"/>
            <a:ext cx="3517295" cy="3125410"/>
          </a:xfrm>
          <a:custGeom>
            <a:avLst/>
            <a:gdLst>
              <a:gd name="connsiteX0" fmla="*/ 0 w 3517296"/>
              <a:gd name="connsiteY0" fmla="*/ 0 h 3125410"/>
              <a:gd name="connsiteX1" fmla="*/ 0 w 3517296"/>
              <a:gd name="connsiteY1" fmla="*/ 1 h 3125410"/>
              <a:gd name="connsiteX2" fmla="*/ 3125409 w 3517296"/>
              <a:gd name="connsiteY2" fmla="*/ 3125410 h 3125410"/>
              <a:gd name="connsiteX3" fmla="*/ 3444964 w 3517296"/>
              <a:gd name="connsiteY3" fmla="*/ 3109274 h 3125410"/>
              <a:gd name="connsiteX4" fmla="*/ 3517296 w 3517296"/>
              <a:gd name="connsiteY4" fmla="*/ 3100083 h 3125410"/>
              <a:gd name="connsiteX5" fmla="*/ 3517296 w 3517296"/>
              <a:gd name="connsiteY5" fmla="*/ 3100082 h 3125410"/>
              <a:gd name="connsiteX6" fmla="*/ 3444964 w 3517296"/>
              <a:gd name="connsiteY6" fmla="*/ 3109273 h 3125410"/>
              <a:gd name="connsiteX7" fmla="*/ 3125409 w 3517296"/>
              <a:gd name="connsiteY7" fmla="*/ 3125409 h 3125410"/>
              <a:gd name="connsiteX8" fmla="*/ 0 w 3517296"/>
              <a:gd name="connsiteY8" fmla="*/ 0 h 312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7296" h="3125410">
                <a:moveTo>
                  <a:pt x="0" y="0"/>
                </a:moveTo>
                <a:lnTo>
                  <a:pt x="0" y="1"/>
                </a:lnTo>
                <a:cubicBezTo>
                  <a:pt x="0" y="1726117"/>
                  <a:pt x="1399293" y="3125410"/>
                  <a:pt x="3125409" y="3125410"/>
                </a:cubicBezTo>
                <a:cubicBezTo>
                  <a:pt x="3233291" y="3125410"/>
                  <a:pt x="3339897" y="3119944"/>
                  <a:pt x="3444964" y="3109274"/>
                </a:cubicBezTo>
                <a:lnTo>
                  <a:pt x="3517296" y="3100083"/>
                </a:lnTo>
                <a:lnTo>
                  <a:pt x="3517296" y="3100082"/>
                </a:lnTo>
                <a:lnTo>
                  <a:pt x="3444964" y="3109273"/>
                </a:lnTo>
                <a:cubicBezTo>
                  <a:pt x="3339897" y="3119943"/>
                  <a:pt x="3233291" y="3125409"/>
                  <a:pt x="3125409" y="3125409"/>
                </a:cubicBezTo>
                <a:cubicBezTo>
                  <a:pt x="1399293" y="3125409"/>
                  <a:pt x="0" y="1726116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B962B-655A-43DC-AB5D-36E634B4D281}"/>
              </a:ext>
            </a:extLst>
          </p:cNvPr>
          <p:cNvSpPr/>
          <p:nvPr/>
        </p:nvSpPr>
        <p:spPr>
          <a:xfrm>
            <a:off x="0" y="-1"/>
            <a:ext cx="12191999" cy="6858000"/>
          </a:xfrm>
          <a:prstGeom prst="rect">
            <a:avLst/>
          </a:prstGeom>
          <a:solidFill>
            <a:schemeClr val="accent4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E1ED0-77C7-A0EE-19C1-33001F44544C}"/>
              </a:ext>
            </a:extLst>
          </p:cNvPr>
          <p:cNvSpPr txBox="1"/>
          <p:nvPr/>
        </p:nvSpPr>
        <p:spPr>
          <a:xfrm>
            <a:off x="3744117" y="2919220"/>
            <a:ext cx="4554072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02.  </a:t>
            </a:r>
            <a:r>
              <a:rPr lang="ko-KR" altLang="en-US" sz="2800" dirty="0">
                <a:solidFill>
                  <a:srgbClr val="FF471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제작 기법</a:t>
            </a:r>
            <a:endParaRPr lang="en-US" altLang="ko-KR" sz="2800" dirty="0">
              <a:solidFill>
                <a:srgbClr val="FF471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120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git - Multi 1 - Bright">
  <a:themeElements>
    <a:clrScheme name="Digit - Multi 1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FAF28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Montserrat - Digit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git - Multi 1 - Bright" id="{1EED83A8-EBEE-4595-BF05-49EE0B6BAEB2}" vid="{B438FD33-41AA-434C-8FF8-841AA7F524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Digit - Multi 1 - Bright</Template>
  <TotalTime>35705</TotalTime>
  <Words>373</Words>
  <Application>Microsoft Office PowerPoint</Application>
  <PresentationFormat>와이드스크린</PresentationFormat>
  <Paragraphs>76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Montserrat</vt:lpstr>
      <vt:lpstr>Calibri</vt:lpstr>
      <vt:lpstr>Montserrat </vt:lpstr>
      <vt:lpstr>Wingdings</vt:lpstr>
      <vt:lpstr>맑은 고딕 Semilight</vt:lpstr>
      <vt:lpstr>Consolas</vt:lpstr>
      <vt:lpstr>Arial</vt:lpstr>
      <vt:lpstr>Digit - Multi 1 - Bright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user</cp:lastModifiedBy>
  <cp:revision>5549</cp:revision>
  <dcterms:created xsi:type="dcterms:W3CDTF">2015-09-24T05:44:04Z</dcterms:created>
  <dcterms:modified xsi:type="dcterms:W3CDTF">2023-04-04T04:52:35Z</dcterms:modified>
</cp:coreProperties>
</file>